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57" r:id="rId4"/>
  </p:sldIdLst>
  <p:sldSz cx="9906000" cy="6858000" type="A4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62" y="1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2377" tIns="46188" rIns="92377" bIns="4618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2377" tIns="46188" rIns="92377" bIns="4618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E8C5C2-9DC1-4C01-97E7-F62098D7E3A7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77" tIns="46188" rIns="92377" bIns="4618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76788"/>
            <a:ext cx="5435600" cy="3910012"/>
          </a:xfrm>
          <a:prstGeom prst="rect">
            <a:avLst/>
          </a:prstGeom>
        </p:spPr>
        <p:txBody>
          <a:bodyPr vert="horz" lIns="92377" tIns="46188" rIns="92377" bIns="4618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2377" tIns="46188" rIns="92377" bIns="4618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2377" tIns="46188" rIns="92377" bIns="4618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F3D457-22B6-417B-8695-186C901A7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3884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2DAFC-E808-45C0-B99B-DE2003B2B34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67043-E311-47AD-9A59-481E169822E8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CE2BB-3B09-4EF3-98A3-ADCBF87AD0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08531-1FD6-4B42-BB6D-16C550DAA939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B3879-593D-496C-849B-6E4561A3B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3006-4218-42B6-9789-0F2198B3442D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68667-A81D-4AA9-B01D-7AD63BD137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5" indent="0" algn="ctr">
              <a:buNone/>
              <a:defRPr sz="2000"/>
            </a:lvl2pPr>
            <a:lvl3pPr marL="914372" indent="0" algn="ctr">
              <a:buNone/>
              <a:defRPr sz="1800"/>
            </a:lvl3pPr>
            <a:lvl4pPr marL="1371557" indent="0" algn="ctr">
              <a:buNone/>
              <a:defRPr sz="1600"/>
            </a:lvl4pPr>
            <a:lvl5pPr marL="1828743" indent="0" algn="ctr">
              <a:buNone/>
              <a:defRPr sz="1600"/>
            </a:lvl5pPr>
            <a:lvl6pPr marL="2285928" indent="0" algn="ctr">
              <a:buNone/>
              <a:defRPr sz="1600"/>
            </a:lvl6pPr>
            <a:lvl7pPr marL="2743114" indent="0" algn="ctr">
              <a:buNone/>
              <a:defRPr sz="1600"/>
            </a:lvl7pPr>
            <a:lvl8pPr marL="3200300" indent="0" algn="ctr">
              <a:buNone/>
              <a:defRPr sz="1600"/>
            </a:lvl8pPr>
            <a:lvl9pPr marL="3657485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C2DDF-840A-4B97-92A6-B6AC90685D8E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B1119-3A97-4FC3-BAEF-E3F47D8DB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84A60-9A7E-466A-81A7-9531EAEE25B8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9F36-EE80-4DD2-A698-56857D873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39"/>
            <a:ext cx="8543925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1E829-B2A0-40A0-AF8A-41261589F0A5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3998C-7ED5-4BC8-9BDF-5001A536C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A57E9-0D4F-4F3E-9E22-AE488856EC3F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C5091-D672-42FA-A50F-54E12A3BE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4"/>
            <a:ext cx="41907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05F46-E309-4259-BE90-54134C84CA07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E1C96-D3E3-4842-BCF2-0DCE0F148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59F1B-7D10-4D20-B729-5A8154B1CF09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6B2D7-5D02-4EF1-A694-BD22A3C9D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6CB8F-A4D4-4E39-BCD2-E11A2FAC682A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7C781-F77A-44AD-B807-A16BD8C10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60CED-DDF2-4762-BBFB-64669DD8C4D5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DA759-C3B5-4E43-8A75-4DF432134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A2760-50A5-4B87-B7F3-0DBBF21BD529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1CDC6-7CE6-4A20-BBE4-8F959B87C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5" indent="0">
              <a:buNone/>
              <a:defRPr sz="2800"/>
            </a:lvl2pPr>
            <a:lvl3pPr marL="914372" indent="0">
              <a:buNone/>
              <a:defRPr sz="2400"/>
            </a:lvl3pPr>
            <a:lvl4pPr marL="1371557" indent="0">
              <a:buNone/>
              <a:defRPr sz="2000"/>
            </a:lvl4pPr>
            <a:lvl5pPr marL="1828743" indent="0">
              <a:buNone/>
              <a:defRPr sz="2000"/>
            </a:lvl5pPr>
            <a:lvl6pPr marL="2285928" indent="0">
              <a:buNone/>
              <a:defRPr sz="2000"/>
            </a:lvl6pPr>
            <a:lvl7pPr marL="2743114" indent="0">
              <a:buNone/>
              <a:defRPr sz="2000"/>
            </a:lvl7pPr>
            <a:lvl8pPr marL="3200300" indent="0">
              <a:buNone/>
              <a:defRPr sz="2000"/>
            </a:lvl8pPr>
            <a:lvl9pPr marL="3657485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354CA-6D01-470C-AD1E-6557FFC8A01A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D2BA6-3CC6-4151-8BC7-4B7648B9EC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2085A-A60C-4B1D-88CF-E88ACEA666DC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DF72C-E9DA-4048-B0B5-97AA82EF39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84118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640A3-B05B-4EA2-A8EC-57C785A54F5D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835A3-A6D3-4FE9-9A8F-7DD2C74D95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FC33A-44C7-4868-AC10-19A54AAD5032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17B59-2860-4062-A1B5-18A1BAE98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2F0CA-C213-41B8-B18E-00A2AAA36C19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EEFCF-0B74-4641-A4E5-A987F413B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0B524-9CDE-4E48-AB12-64815AD4838F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58FA-002F-428A-8E3B-C8FDB8F533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88646-8BC4-40DE-84A4-EDEC5BF8B052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69982-A347-4925-95BB-F2950B13F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C5313-AE54-46F9-8C51-6929EEB671E3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24309-148C-463B-9B24-5B883924E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7B7C5-98E5-4A66-BB3A-464B77A759C9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92A87-55AB-4B9E-AB54-EEAF186772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FDE02-1E01-4F7A-A053-694864041966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26FF2-33A0-4053-BF79-A5166D2C5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A788E5-0736-4A62-9DEF-915F42945CD7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7B0EC4-1406-486B-91B3-E573B28C1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DBB144C-89DC-4EC3-A840-EE8BA6AA6475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763608F1-1F0D-4527-B407-98F0D8486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1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7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3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8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2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7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3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8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4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0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5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0288" y="809625"/>
            <a:ext cx="30480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3288" y="52388"/>
            <a:ext cx="2339975" cy="850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grpSp>
        <p:nvGrpSpPr>
          <p:cNvPr id="26627" name="Группа 14"/>
          <p:cNvGrpSpPr>
            <a:grpSpLocks/>
          </p:cNvGrpSpPr>
          <p:nvPr/>
        </p:nvGrpSpPr>
        <p:grpSpPr bwMode="auto">
          <a:xfrm>
            <a:off x="6740525" y="5883275"/>
            <a:ext cx="3035300" cy="785813"/>
            <a:chOff x="3270636" y="1645820"/>
            <a:chExt cx="2242608" cy="940083"/>
          </a:xfrm>
        </p:grpSpPr>
        <p:sp>
          <p:nvSpPr>
            <p:cNvPr id="33" name="Параллелограмм 32"/>
            <p:cNvSpPr/>
            <p:nvPr/>
          </p:nvSpPr>
          <p:spPr>
            <a:xfrm>
              <a:off x="3270636" y="1645820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араллелограмм 33"/>
            <p:cNvSpPr/>
            <p:nvPr/>
          </p:nvSpPr>
          <p:spPr>
            <a:xfrm>
              <a:off x="3270636" y="2272542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араллелограмм 34"/>
            <p:cNvSpPr/>
            <p:nvPr/>
          </p:nvSpPr>
          <p:spPr>
            <a:xfrm>
              <a:off x="3270636" y="1959181"/>
              <a:ext cx="2242608" cy="313360"/>
            </a:xfrm>
            <a:prstGeom prst="parallelogram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59964" y="5911095"/>
            <a:ext cx="1922921" cy="215444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РЕЗЕРВЕ –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59964" y="6189245"/>
            <a:ext cx="1922921" cy="215444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278551" y="6474666"/>
            <a:ext cx="1922921" cy="215444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РОССИИ!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47638" y="211138"/>
            <a:ext cx="3071812" cy="20002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rgbClr val="005CAA"/>
              </a:solidFill>
              <a:latin typeface="Bookman Old Style" panose="02050604050505020204" pitchFamily="18" charset="0"/>
            </a:endParaRPr>
          </a:p>
          <a:p>
            <a:pPr indent="361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 – это гражданин, живущий обычной «гражданской» жизнью (работающий, учащийся), периодически участвующий в сборах.</a:t>
            </a:r>
          </a:p>
          <a:p>
            <a:pPr indent="36195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indent="361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 резервистом на период сборов сохраняется место работы</a:t>
            </a:r>
          </a:p>
          <a:p>
            <a:pPr indent="361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 заработная плата.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584848" y="1182162"/>
            <a:ext cx="2828064" cy="3939508"/>
          </a:xfrm>
          <a:prstGeom prst="rect">
            <a:avLst/>
          </a:prstGeom>
        </p:spPr>
        <p:txBody>
          <a:bodyPr lIns="121888" tIns="60944" rIns="121888" bIns="60944">
            <a:spAutoFit/>
          </a:bodyPr>
          <a:lstStyle/>
          <a:p>
            <a:pPr algn="ctr" defTabSz="12850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Мобилизационный</a:t>
            </a:r>
            <a:br>
              <a:rPr lang="ru-RU" sz="24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</a:br>
            <a:r>
              <a:rPr lang="ru-RU" sz="24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людской резерв</a:t>
            </a:r>
          </a:p>
          <a:p>
            <a:pPr algn="ctr" defTabSz="12850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(мобильные огневые группы для борьбы с БпЛА противника </a:t>
            </a:r>
          </a:p>
          <a:p>
            <a:pPr algn="ctr" defTabSz="12850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на территории</a:t>
            </a:r>
          </a:p>
          <a:p>
            <a:pPr algn="ctr" defTabSz="12850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Томской области)</a:t>
            </a:r>
          </a:p>
          <a:p>
            <a:pPr algn="ctr" defTabSz="128500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kern="0" dirty="0">
              <a:solidFill>
                <a:srgbClr val="C00000"/>
              </a:solidFill>
              <a:effectLst>
                <a:glow rad="127000">
                  <a:prstClr val="white"/>
                </a:glow>
              </a:effectLst>
              <a:latin typeface="Impact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1562" y="2038479"/>
            <a:ext cx="3136779" cy="7540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Участие в сборах оплачивается дополнительно к основной заработной плате!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27825" y="142875"/>
            <a:ext cx="3049588" cy="12985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КАК ПРОХОДЯТ СБОРЫ</a:t>
            </a:r>
          </a:p>
          <a:p>
            <a:pPr indent="271463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Продолжительность смены – 2 месяца, из них 14 дней – подготовка </a:t>
            </a:r>
            <a:b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войсковых полигонах, 46 дней – непосредственная охрана предприятий </a:t>
            </a:r>
            <a:b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заводов, при последующих </a:t>
            </a:r>
            <a:r>
              <a:rPr lang="ru-RU" sz="1200" i="1" spc="-25" dirty="0" err="1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заступлениях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подготовка не проводится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87325" y="3016250"/>
            <a:ext cx="3082925" cy="196373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/>
            <a:endParaRPr lang="ru-RU" sz="1200" b="1">
              <a:solidFill>
                <a:srgbClr val="005CAA"/>
              </a:solidFill>
              <a:latin typeface="MyriadPro-Bold"/>
            </a:endParaRPr>
          </a:p>
          <a:p>
            <a:pPr algn="ctr"/>
            <a:r>
              <a:rPr lang="ru-RU" sz="1200" b="1">
                <a:solidFill>
                  <a:srgbClr val="005CAA"/>
                </a:solidFill>
                <a:latin typeface="MyriadPro-Bold"/>
              </a:rPr>
              <a:t>ЧЕМ ПРЕДСТОИТ ЗАНИМАТЬСЯ?</a:t>
            </a:r>
          </a:p>
          <a:p>
            <a:endParaRPr lang="ru-RU" sz="100" b="1">
              <a:solidFill>
                <a:srgbClr val="005CAA"/>
              </a:solidFill>
              <a:latin typeface="MyriadPro-Bold"/>
            </a:endParaRPr>
          </a:p>
          <a:p>
            <a:pPr algn="just"/>
            <a:endParaRPr lang="ru-RU" sz="1200" i="1">
              <a:solidFill>
                <a:srgbClr val="181717"/>
              </a:solidFill>
              <a:effectLst>
                <a:outerShdw blurRad="38100" dist="38100" dir="2700000" algn="tl">
                  <a:srgbClr val="C0C0C0"/>
                </a:outerShdw>
              </a:effectLst>
              <a:cs typeface="Courier New" pitchFamily="49" charset="0"/>
            </a:endParaRPr>
          </a:p>
          <a:p>
            <a:pPr algn="ctr"/>
            <a:r>
              <a:rPr lang="ru-RU" sz="1200" i="1">
                <a:solidFill>
                  <a:srgbClr val="1817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ourier New" pitchFamily="49" charset="0"/>
              </a:rPr>
              <a:t>В период сборов резервисты участвуют в охране предприятий </a:t>
            </a:r>
            <a:br>
              <a:rPr lang="ru-RU" sz="1200" i="1">
                <a:solidFill>
                  <a:srgbClr val="1817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ourier New" pitchFamily="49" charset="0"/>
              </a:rPr>
            </a:br>
            <a:r>
              <a:rPr lang="ru-RU" sz="1200" i="1">
                <a:solidFill>
                  <a:srgbClr val="1817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ourier New" pitchFamily="49" charset="0"/>
              </a:rPr>
              <a:t>и заводов от воздействия беспилотных летательных аппаратов противника </a:t>
            </a:r>
            <a:br>
              <a:rPr lang="ru-RU" sz="1200" i="1">
                <a:solidFill>
                  <a:srgbClr val="1817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ourier New" pitchFamily="49" charset="0"/>
              </a:rPr>
            </a:br>
            <a:r>
              <a:rPr lang="ru-RU" sz="1200" i="1">
                <a:solidFill>
                  <a:srgbClr val="1817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ourier New" pitchFamily="49" charset="0"/>
              </a:rPr>
              <a:t>на территории Томской области.</a:t>
            </a:r>
          </a:p>
          <a:p>
            <a:endParaRPr lang="ru-RU" sz="1300" b="1" i="1">
              <a:solidFill>
                <a:srgbClr val="181717"/>
              </a:solidFill>
              <a:effectLst>
                <a:outerShdw blurRad="38100" dist="38100" dir="2700000" algn="tl">
                  <a:srgbClr val="C0C0C0"/>
                </a:outerShdw>
              </a:effectLst>
              <a:cs typeface="Courier New" pitchFamily="49" charset="0"/>
            </a:endParaRPr>
          </a:p>
          <a:p>
            <a:endParaRPr lang="ru-RU" sz="700">
              <a:solidFill>
                <a:srgbClr val="000000"/>
              </a:solidFill>
              <a:latin typeface="MyriadPro-Regular"/>
            </a:endParaRPr>
          </a:p>
        </p:txBody>
      </p:sp>
      <p:pic>
        <p:nvPicPr>
          <p:cNvPr id="26636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27825" y="1571625"/>
            <a:ext cx="3078163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Рисунок 37"/>
          <p:cNvPicPr>
            <a:picLocks noChangeAspect="1"/>
          </p:cNvPicPr>
          <p:nvPr/>
        </p:nvPicPr>
        <p:blipFill>
          <a:blip r:embed="rId6"/>
          <a:srcRect t="7101" b="14291"/>
          <a:stretch>
            <a:fillRect/>
          </a:stretch>
        </p:blipFill>
        <p:spPr bwMode="auto">
          <a:xfrm>
            <a:off x="6746875" y="3954463"/>
            <a:ext cx="305911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Box 41"/>
          <p:cNvSpPr txBox="1"/>
          <p:nvPr/>
        </p:nvSpPr>
        <p:spPr>
          <a:xfrm>
            <a:off x="130270" y="4797152"/>
            <a:ext cx="313658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Подготовка осуществляется инструкторами, </a:t>
            </a:r>
            <a:b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имеющими боевой опыт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15125" y="3357563"/>
            <a:ext cx="3082925" cy="530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indent="361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 обеспечивается вооружением, обмундированием и средствами защиты.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569631" y="5535816"/>
            <a:ext cx="3040884" cy="1354185"/>
          </a:xfrm>
          <a:prstGeom prst="rect">
            <a:avLst/>
          </a:prstGeom>
        </p:spPr>
        <p:txBody>
          <a:bodyPr lIns="121888" tIns="60944" rIns="121888" bIns="60944">
            <a:spAutoFit/>
          </a:bodyPr>
          <a:lstStyle/>
          <a:p>
            <a:pPr algn="ctr" defTabSz="12850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Вступая в резерв, ты будешь заниматься делом для настоящих мужчин и принесешь реальную пользу региону!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9019" y="5670317"/>
            <a:ext cx="1079086" cy="1085182"/>
          </a:xfrm>
          <a:prstGeom prst="rect">
            <a:avLst/>
          </a:prstGeom>
          <a:effectLst>
            <a:glow rad="101600">
              <a:srgbClr val="A5A5A5">
                <a:satMod val="175000"/>
                <a:alpha val="40000"/>
              </a:srgb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-74069" y="53153"/>
            <a:ext cx="366911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</a:rPr>
              <a:t>КТО ТАКОЙ РЕЗЕРВИСТ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8913" y="5295900"/>
            <a:ext cx="1704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7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5592763"/>
            <a:ext cx="8763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454025" y="238125"/>
            <a:ext cx="2814638" cy="48228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ПРЕБЫВАНИЕ В РЕЗЕРВЕ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ПРЕДУСМАТРИВАЕТ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700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331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предназначение на воинскую должность;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331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присвоение воинского звания;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военных, специальных сборов (тренировочных занятий)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без отрыва от основного места работы;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828" b="1" spc="-25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5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ДЕНЕЖНОЕ СОДЕРЖАНИЕ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ЗА ПРЕБЫВАНИЕ В РЕЗЕРВЕ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12 % от окладов по воинской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должности и воинскому званию ежемесячно (кроме периодов участия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077" b="1" i="1" spc="-25" dirty="0" err="1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мероприятиях):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2 385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3 525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руб.;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3 353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4 127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5 244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6 792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ЗА УЧАСТИЕ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 ВОЕННЫХ СБОРАХ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i="1" spc="-25" dirty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(в зависимости от воинской должности)</a:t>
            </a:r>
            <a:r>
              <a:rPr lang="ru-RU" sz="1159" b="1" i="1" spc="-25" dirty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21 496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29 376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руб.;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27 944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34 391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43 701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56 599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732213" y="238125"/>
            <a:ext cx="2809875" cy="658653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ЛЬГОТЫ И КОМПЕНСАЦИИ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005CAA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СОХРАНЯЕТСЯ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рабочее место и средняя заработная плата на период привлечения к военным, специальным сборам (тренировочным занятиям)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трехразовое питание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месту и исполнения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обязанностей военной службы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ВЕЩЕВОЕ ОБЕСПЕЧЕНИЕ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обеспечение обмундированием на весь период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пребывания в резерве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обследование, лечение, обеспечение лекарствами в период </a:t>
            </a:r>
            <a:r>
              <a:rPr lang="ru-RU" sz="1159" b="1" i="1" spc="-25" dirty="0" err="1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мероприятий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ОБЯЗАТЕЛЬНОЕ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ГОСУДАРСТВЕННОЕ СТРАХОВАНИЕ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жизни и здоровья за счет средств федерального бюджета при исполнении обязанностей военной службы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ПРОЕЗД РАЗЛИЧНЫМИ 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ВИДАМИ ТРАНСПОРТА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бесплатный проезд к месту проведения военных сборов и обратно</a:t>
            </a: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ДЕНЕЖНАЯ КОМПЕНСАЦИЯ ЗА НАЙМ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рассчитывается в порядке, установленном Правительством РФ</a:t>
            </a:r>
            <a:endParaRPr lang="ru-RU" sz="82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/>
          </p:cNvPicPr>
          <p:nvPr/>
        </p:nvPicPr>
        <p:blipFill rotWithShape="1">
          <a:blip r:embed="rId4" cstate="print"/>
          <a:srcRect l="9017" r="10695" b="7077"/>
          <a:stretch/>
        </p:blipFill>
        <p:spPr>
          <a:xfrm>
            <a:off x="3351267" y="5795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2189" y="316393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5" name="Рисунок 54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189" y="23510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7" name="Рисунок 56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2188" y="5144871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9" name="Рисунок 58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2189" y="1360416"/>
            <a:ext cx="358499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8" name="Рисунок 67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2189" y="6131229"/>
            <a:ext cx="357239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69" name="TextBox 68"/>
          <p:cNvSpPr txBox="1"/>
          <p:nvPr/>
        </p:nvSpPr>
        <p:spPr>
          <a:xfrm>
            <a:off x="6405539" y="5895256"/>
            <a:ext cx="3551184" cy="91775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РЕЗЕРВЕ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РОССИИ!</a:t>
            </a:r>
          </a:p>
        </p:txBody>
      </p:sp>
      <p:pic>
        <p:nvPicPr>
          <p:cNvPr id="1026" name="Picture 2" descr="https://inteligencialimite.org/wp-content/uploads/2023/01/8.png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64610" y="582260"/>
            <a:ext cx="369718" cy="36971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/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11" cstate="print">
            <a:extLst/>
          </a:blip>
          <a:srcRect l="68501" t="55282" r="4096" b="1"/>
          <a:stretch/>
        </p:blipFill>
        <p:spPr>
          <a:xfrm>
            <a:off x="63490" y="393530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2" name="Рисунок 11"/>
          <p:cNvPicPr>
            <a:picLocks/>
          </p:cNvPicPr>
          <p:nvPr/>
        </p:nvPicPr>
        <p:blipFill rotWithShape="1">
          <a:blip r:embed="rId12" cstate="print">
            <a:extLst/>
          </a:blip>
          <a:srcRect l="758" t="1385" r="85466" b="76196"/>
          <a:stretch/>
        </p:blipFill>
        <p:spPr>
          <a:xfrm>
            <a:off x="3352189" y="3978719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36" name="Picture 12" descr="https://fmdent-kids.ru/wp-content/uploads/2022/12/i-_6_.png"/>
          <p:cNvPicPr>
            <a:picLocks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63490" y="242088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/>
        </p:spPr>
      </p:pic>
      <p:sp>
        <p:nvSpPr>
          <p:cNvPr id="26" name="Прямоугольник 25"/>
          <p:cNvSpPr/>
          <p:nvPr/>
        </p:nvSpPr>
        <p:spPr>
          <a:xfrm>
            <a:off x="6608763" y="249238"/>
            <a:ext cx="3238500" cy="31083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ПЯТЬ ШАГОВ 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К ПОСТУПЛЕНИЮ В РЕЗЕРВ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73050" indent="-273050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заявление в военный комиссариат по месту жительства (регистрации) о поступлении в резерв.</a:t>
            </a:r>
          </a:p>
          <a:p>
            <a:pPr marL="273050" indent="-273050" fontAlgn="auto">
              <a:lnSpc>
                <a:spcPct val="98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Собрать и представить минимальный комплект документов. </a:t>
            </a:r>
          </a:p>
          <a:p>
            <a:pPr marL="273050" indent="-273050" fontAlgn="auto">
              <a:lnSpc>
                <a:spcPct val="98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мероприятия отбора через военный комиссариат по месту жительства.</a:t>
            </a:r>
          </a:p>
          <a:p>
            <a:pPr marL="273050" indent="-273050" fontAlgn="auto">
              <a:lnSpc>
                <a:spcPct val="98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аттестационной комиссии в воинской части-формирователе.</a:t>
            </a:r>
          </a:p>
          <a:p>
            <a:pPr marL="273050" indent="-273050" fontAlgn="auto">
              <a:lnSpc>
                <a:spcPct val="98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Заключить контракт о пребывании </a:t>
            </a:r>
            <a:b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резерве.</a:t>
            </a:r>
            <a:endParaRPr lang="ru-RU" sz="1200" dirty="0">
              <a:solidFill>
                <a:srgbClr val="000000"/>
              </a:solidFill>
              <a:latin typeface="MyriadPro-Regular"/>
            </a:endParaRPr>
          </a:p>
        </p:txBody>
      </p:sp>
      <p:pic>
        <p:nvPicPr>
          <p:cNvPr id="28689" name="Рисунок 1"/>
          <p:cNvPicPr>
            <a:picLocks noChangeAspect="1"/>
          </p:cNvPicPr>
          <p:nvPr/>
        </p:nvPicPr>
        <p:blipFill>
          <a:blip r:embed="rId14"/>
          <a:srcRect l="7504" r="2386"/>
          <a:stretch>
            <a:fillRect/>
          </a:stretch>
        </p:blipFill>
        <p:spPr bwMode="auto">
          <a:xfrm>
            <a:off x="6688138" y="3584575"/>
            <a:ext cx="3038475" cy="22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396</Words>
  <Application>Microsoft Office PowerPoint</Application>
  <PresentationFormat>Лист A4 (210x297 мм)</PresentationFormat>
  <Paragraphs>91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1_Тема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Дума Дмитрий Владимирович</dc:creator>
  <cp:lastModifiedBy>Александра Сергеевна Кейнер</cp:lastModifiedBy>
  <cp:revision>176</cp:revision>
  <cp:lastPrinted>2026-02-06T07:13:55Z</cp:lastPrinted>
  <dcterms:created xsi:type="dcterms:W3CDTF">2025-05-04T10:26:30Z</dcterms:created>
  <dcterms:modified xsi:type="dcterms:W3CDTF">2026-08-14T03:14:33Z</dcterms:modified>
</cp:coreProperties>
</file>